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5" r:id="rId3"/>
    <p:sldId id="291" r:id="rId4"/>
    <p:sldId id="276" r:id="rId5"/>
    <p:sldId id="292" r:id="rId6"/>
    <p:sldId id="303" r:id="rId7"/>
    <p:sldId id="280" r:id="rId8"/>
    <p:sldId id="293" r:id="rId9"/>
    <p:sldId id="277" r:id="rId10"/>
    <p:sldId id="294" r:id="rId11"/>
    <p:sldId id="287" r:id="rId12"/>
    <p:sldId id="281" r:id="rId13"/>
    <p:sldId id="295" r:id="rId14"/>
    <p:sldId id="278" r:id="rId15"/>
    <p:sldId id="296" r:id="rId16"/>
    <p:sldId id="304" r:id="rId17"/>
    <p:sldId id="282" r:id="rId18"/>
    <p:sldId id="298" r:id="rId19"/>
    <p:sldId id="284" r:id="rId20"/>
    <p:sldId id="30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3.1826405071994426E-2"/>
          <c:w val="0.99560425837985844"/>
          <c:h val="0.7266220343558217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 7-10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3"/>
                <c:pt idx="0">
                  <c:v>2017 metai </c:v>
                </c:pt>
                <c:pt idx="1">
                  <c:v>2018 metai </c:v>
                </c:pt>
                <c:pt idx="2">
                  <c:v>2019 metai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8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6D-4C63-9B06-40387EE66E6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 8-10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3"/>
                <c:pt idx="0">
                  <c:v>2017 metai </c:v>
                </c:pt>
                <c:pt idx="1">
                  <c:v>2018 metai </c:v>
                </c:pt>
                <c:pt idx="2">
                  <c:v>2019 metai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6D-4C63-9B06-40387EE66E65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 9-10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46D-4C63-9B06-40387EE66E6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3"/>
                <c:pt idx="0">
                  <c:v>2017 metai </c:v>
                </c:pt>
                <c:pt idx="1">
                  <c:v>2018 metai </c:v>
                </c:pt>
                <c:pt idx="2">
                  <c:v>2019 metai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46D-4C63-9B06-40387EE66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8093696"/>
        <c:axId val="138095232"/>
        <c:axId val="0"/>
      </c:bar3DChart>
      <c:catAx>
        <c:axId val="138093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8095232"/>
        <c:crosses val="autoZero"/>
        <c:auto val="1"/>
        <c:lblAlgn val="ctr"/>
        <c:lblOffset val="100"/>
        <c:noMultiLvlLbl val="0"/>
      </c:catAx>
      <c:valAx>
        <c:axId val="13809523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38093696"/>
        <c:crosses val="autoZero"/>
        <c:crossBetween val="between"/>
      </c:valAx>
      <c:spPr>
        <a:noFill/>
        <a:ln w="25378">
          <a:noFill/>
        </a:ln>
      </c:spPr>
    </c:plotArea>
    <c:legend>
      <c:legendPos val="b"/>
      <c:layout>
        <c:manualLayout>
          <c:xMode val="edge"/>
          <c:yMode val="edge"/>
          <c:x val="1.7045454545454544E-2"/>
          <c:y val="0.87393162393162394"/>
          <c:w val="0.98068181818181821"/>
          <c:h val="0.12820512820512819"/>
        </c:manualLayout>
      </c:layout>
      <c:overlay val="0"/>
      <c:txPr>
        <a:bodyPr/>
        <a:lstStyle/>
        <a:p>
          <a:pPr>
            <a:defRPr sz="1998"/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798"/>
      </a:pPr>
      <a:endParaRPr lang="lt-L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975308641975315E-2"/>
          <c:y val="3.1826405071994426E-2"/>
          <c:w val="0.97807487605715981"/>
          <c:h val="0.76657985978611853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2017 metai</c:v>
                </c:pt>
              </c:strCache>
            </c:strRef>
          </c:tx>
          <c:invertIfNegative val="0"/>
          <c:dLbls>
            <c:spPr>
              <a:noFill/>
              <a:ln w="2464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Lapas1!$A$2:$A$11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Lapas1!$B$2:$B$11</c:f>
              <c:numCache>
                <c:formatCode>General</c:formatCode>
                <c:ptCount val="10"/>
                <c:pt idx="0">
                  <c:v>4</c:v>
                </c:pt>
                <c:pt idx="1">
                  <c:v>12</c:v>
                </c:pt>
                <c:pt idx="2">
                  <c:v>12</c:v>
                </c:pt>
                <c:pt idx="3">
                  <c:v>7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A0-41C7-BFBE-555E6DB6B626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2018 metai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 w="2464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Lapas1!$A$2:$A$11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Lapas1!$C$2:$C$11</c:f>
              <c:numCache>
                <c:formatCode>General</c:formatCode>
                <c:ptCount val="10"/>
                <c:pt idx="1">
                  <c:v>1</c:v>
                </c:pt>
                <c:pt idx="2">
                  <c:v>8</c:v>
                </c:pt>
                <c:pt idx="3">
                  <c:v>4</c:v>
                </c:pt>
                <c:pt idx="4">
                  <c:v>8</c:v>
                </c:pt>
                <c:pt idx="5">
                  <c:v>5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A0-41C7-BFBE-555E6DB6B626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2019 metai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7.5216246709289203E-3"/>
                  <c:y val="-2.8040662051070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FA0-41C7-BFBE-555E6DB6B626}"/>
                </c:ext>
              </c:extLst>
            </c:dLbl>
            <c:dLbl>
              <c:idx val="1"/>
              <c:layout>
                <c:manualLayout>
                  <c:x val="4.5129748025573247E-3"/>
                  <c:y val="-3.9256926871498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FA0-41C7-BFBE-555E6DB6B626}"/>
                </c:ext>
              </c:extLst>
            </c:dLbl>
            <c:spPr>
              <a:noFill/>
              <a:ln w="2464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Lapas1!$A$2:$A$11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Lapas1!$D$2:$D$11</c:f>
              <c:numCache>
                <c:formatCode>General</c:formatCode>
                <c:ptCount val="10"/>
                <c:pt idx="1">
                  <c:v>1</c:v>
                </c:pt>
                <c:pt idx="2">
                  <c:v>9</c:v>
                </c:pt>
                <c:pt idx="3">
                  <c:v>11</c:v>
                </c:pt>
                <c:pt idx="4">
                  <c:v>12</c:v>
                </c:pt>
                <c:pt idx="5">
                  <c:v>5</c:v>
                </c:pt>
                <c:pt idx="6">
                  <c:v>3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A0-41C7-BFBE-555E6DB6B6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7664768"/>
        <c:axId val="137682944"/>
        <c:axId val="0"/>
      </c:bar3DChart>
      <c:catAx>
        <c:axId val="137664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7682944"/>
        <c:crosses val="autoZero"/>
        <c:auto val="1"/>
        <c:lblAlgn val="ctr"/>
        <c:lblOffset val="100"/>
        <c:noMultiLvlLbl val="0"/>
      </c:catAx>
      <c:valAx>
        <c:axId val="137682944"/>
        <c:scaling>
          <c:orientation val="minMax"/>
        </c:scaling>
        <c:delete val="1"/>
        <c:axPos val="l"/>
        <c:majorGridlines/>
        <c:numFmt formatCode="0%" sourceLinked="1"/>
        <c:majorTickMark val="out"/>
        <c:minorTickMark val="none"/>
        <c:tickLblPos val="nextTo"/>
        <c:crossAx val="137664768"/>
        <c:crosses val="autoZero"/>
        <c:crossBetween val="between"/>
      </c:valAx>
      <c:spPr>
        <a:noFill/>
        <a:ln w="24648">
          <a:noFill/>
        </a:ln>
      </c:spPr>
    </c:plotArea>
    <c:legend>
      <c:legendPos val="r"/>
      <c:layout>
        <c:manualLayout>
          <c:xMode val="edge"/>
          <c:yMode val="edge"/>
          <c:x val="3.3739988903024765E-2"/>
          <c:y val="0.91959617101804814"/>
          <c:w val="0.87281738470074588"/>
          <c:h val="7.954875585469445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747"/>
      </a:pPr>
      <a:endParaRPr lang="lt-L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ofPieChart>
        <c:ofPieType val="bar"/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8646-46FC-9CC4-5B85DEA7C6CA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8646-46FC-9CC4-5B85DEA7C6CA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8646-46FC-9CC4-5B85DEA7C6CA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8646-46FC-9CC4-5B85DEA7C6CA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8646-46FC-9CC4-5B85DEA7C6C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r>
                      <a:rPr lang="lt-LT" dirty="0" smtClean="0"/>
                      <a:t>8.1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646-46FC-9CC4-5B85DEA7C6C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6-46FC-9CC4-5B85DEA7C6CA}"/>
                </c:ext>
              </c:extLst>
            </c:dLbl>
            <c:dLbl>
              <c:idx val="2"/>
              <c:layout>
                <c:manualLayout>
                  <c:x val="-0.12679013940540348"/>
                  <c:y val="-3.4199273011698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646-46FC-9CC4-5B85DEA7C6CA}"/>
                </c:ext>
              </c:extLst>
            </c:dLbl>
            <c:dLbl>
              <c:idx val="3"/>
              <c:layout>
                <c:manualLayout>
                  <c:x val="-0.11762458715922976"/>
                  <c:y val="-5.2614266171843995E-3"/>
                </c:manualLayout>
              </c:layout>
              <c:tx>
                <c:rich>
                  <a:bodyPr/>
                  <a:lstStyle/>
                  <a:p>
                    <a:r>
                      <a:rPr lang="lt-LT" dirty="0" smtClean="0"/>
                      <a:t>7.10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46-46FC-9CC4-5B85DEA7C6C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r>
                      <a:rPr lang="lt-LT" dirty="0" smtClean="0"/>
                      <a:t>1.9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646-46FC-9CC4-5B85DEA7C6C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Atitinka metinį įvertinimą</c:v>
                </c:pt>
                <c:pt idx="2">
                  <c:v>Žemesni už metinį įvertinimą</c:v>
                </c:pt>
                <c:pt idx="3">
                  <c:v>Aukštesni už metinį įvertinimą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 formatCode="0.00%">
                  <c:v>0.38100000000000001</c:v>
                </c:pt>
                <c:pt idx="2" formatCode="0.00%">
                  <c:v>0.54800000000000004</c:v>
                </c:pt>
                <c:pt idx="3" formatCode="0.00%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46-46FC-9CC4-5B85DEA7C6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/>
      </c:ofPieChart>
      <c:spPr>
        <a:noFill/>
        <a:ln w="29605">
          <a:noFill/>
        </a:ln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72070844686648505"/>
          <c:y val="0.19124423963133641"/>
          <c:w val="0.279291553133515"/>
          <c:h val="0.5829493087557603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2098"/>
      </a:pPr>
      <a:endParaRPr lang="lt-LT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46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2.3569023569023569E-2"/>
          <c:y val="3.0612244897959183E-2"/>
          <c:w val="0.96071829405162734"/>
          <c:h val="0.716326530612244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2017 m.</c:v>
                </c:pt>
              </c:strCache>
            </c:strRef>
          </c:tx>
          <c:spPr>
            <a:solidFill>
              <a:schemeClr val="accent1"/>
            </a:solidFill>
            <a:ln w="12634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5.5231315882277986E-3"/>
                  <c:y val="-8.32591488451372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AF-45A9-AD7A-96669E5A821E}"/>
                </c:ext>
              </c:extLst>
            </c:dLbl>
            <c:spPr>
              <a:noFill/>
              <a:ln w="25268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Comic Sans MS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2017 m.</c:v>
                </c:pt>
                <c:pt idx="1">
                  <c:v>2018 m.</c:v>
                </c:pt>
                <c:pt idx="2">
                  <c:v>2019 m.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AF-45A9-AD7A-96669E5A821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2018 m.</c:v>
                </c:pt>
              </c:strCache>
            </c:strRef>
          </c:tx>
          <c:spPr>
            <a:solidFill>
              <a:schemeClr val="accent2"/>
            </a:solidFill>
            <a:ln w="12634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-2.2064719090650682E-3"/>
                  <c:y val="-3.6901862477802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AF-45A9-AD7A-96669E5A821E}"/>
                </c:ext>
              </c:extLst>
            </c:dLbl>
            <c:spPr>
              <a:noFill/>
              <a:ln w="25268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Comic Sans MS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2017 m.</c:v>
                </c:pt>
                <c:pt idx="1">
                  <c:v>2018 m.</c:v>
                </c:pt>
                <c:pt idx="2">
                  <c:v>2019 m.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2AF-45A9-AD7A-96669E5A821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2019 m.</c:v>
                </c:pt>
              </c:strCache>
            </c:strRef>
          </c:tx>
          <c:spPr>
            <a:solidFill>
              <a:schemeClr val="hlink"/>
            </a:solidFill>
            <a:ln w="12634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2"/>
              <c:layout>
                <c:manualLayout>
                  <c:x val="7.0340417082791259E-3"/>
                  <c:y val="-2.3405852983596601E-2"/>
                </c:manualLayout>
              </c:layout>
              <c:tx>
                <c:rich>
                  <a:bodyPr/>
                  <a:lstStyle/>
                  <a:p>
                    <a:r>
                      <a: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6.02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AF-45A9-AD7A-96669E5A821E}"/>
                </c:ext>
              </c:extLst>
            </c:dLbl>
            <c:spPr>
              <a:noFill/>
              <a:ln w="25268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Comic Sans MS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2017 m.</c:v>
                </c:pt>
                <c:pt idx="1">
                  <c:v>2018 m.</c:v>
                </c:pt>
                <c:pt idx="2">
                  <c:v>2019 m.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2">
                  <c:v>6.02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2AF-45A9-AD7A-96669E5A821E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</c:strCache>
            </c:strRef>
          </c:tx>
          <c:spPr>
            <a:solidFill>
              <a:schemeClr val="folHlink"/>
            </a:solidFill>
            <a:ln w="12634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3"/>
              <c:layout>
                <c:manualLayout>
                  <c:x val="2.7526037885639175E-3"/>
                  <c:y val="-2.9906362944739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2AF-45A9-AD7A-96669E5A821E}"/>
                </c:ext>
              </c:extLst>
            </c:dLbl>
            <c:spPr>
              <a:noFill/>
              <a:ln w="25268">
                <a:noFill/>
              </a:ln>
            </c:spPr>
            <c:txPr>
              <a:bodyPr/>
              <a:lstStyle/>
              <a:p>
                <a:pPr>
                  <a:defRPr sz="1368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2017 m.</c:v>
                </c:pt>
                <c:pt idx="1">
                  <c:v>2018 m.</c:v>
                </c:pt>
                <c:pt idx="2">
                  <c:v>2019 m.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7-B2AF-45A9-AD7A-96669E5A82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39297152"/>
        <c:axId val="139298688"/>
        <c:axId val="0"/>
      </c:bar3DChart>
      <c:catAx>
        <c:axId val="139297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5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6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lt-LT"/>
          </a:p>
        </c:txPr>
        <c:crossAx val="139298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9298688"/>
        <c:scaling>
          <c:orientation val="minMax"/>
        </c:scaling>
        <c:delete val="0"/>
        <c:axPos val="l"/>
        <c:majorGridlines>
          <c:spPr>
            <a:ln w="3159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5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68" b="1" i="0" u="none" strike="noStrike" baseline="0">
                <a:solidFill>
                  <a:schemeClr val="tx1"/>
                </a:solidFill>
                <a:latin typeface="Comic Sans MS"/>
                <a:ea typeface="Comic Sans MS"/>
                <a:cs typeface="Comic Sans MS"/>
              </a:defRPr>
            </a:pPr>
            <a:endParaRPr lang="lt-LT"/>
          </a:p>
        </c:txPr>
        <c:crossAx val="139297152"/>
        <c:crosses val="autoZero"/>
        <c:crossBetween val="between"/>
      </c:valAx>
      <c:spPr>
        <a:noFill/>
        <a:ln w="2526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92" b="1" i="0" u="none" strike="noStrike" baseline="0">
          <a:solidFill>
            <a:schemeClr val="tx1"/>
          </a:solidFill>
          <a:latin typeface="Comic Sans MS"/>
          <a:ea typeface="Comic Sans MS"/>
          <a:cs typeface="Comic Sans MS"/>
        </a:defRPr>
      </a:pPr>
      <a:endParaRPr lang="lt-L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3987538940809971E-2"/>
          <c:y val="3.1622929415418659E-2"/>
          <c:w val="0.91581438418328553"/>
          <c:h val="0.9001609108442489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Gimnazija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90342679127725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7C-41E7-9A49-FD8C7754091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7C-41E7-9A49-FD8C775409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Miestas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8691588785046728E-2"/>
                  <c:y val="-1.3661202185792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F7C-41E7-9A49-FD8C7754091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1">
                  <c:v>5.46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7C-41E7-9A49-FD8C775409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Šalis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4.6728971962616876E-2"/>
                  <c:y val="-1.3661202185792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7C-41E7-9A49-FD8C7754091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2">
                  <c:v>5.29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F7C-41E7-9A49-FD8C7754091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Metinis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3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F7C-41E7-9A49-FD8C775409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3336576"/>
        <c:axId val="143338112"/>
        <c:axId val="0"/>
      </c:bar3DChart>
      <c:catAx>
        <c:axId val="14333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3338112"/>
        <c:crosses val="autoZero"/>
        <c:auto val="1"/>
        <c:lblAlgn val="ctr"/>
        <c:lblOffset val="100"/>
        <c:noMultiLvlLbl val="0"/>
      </c:catAx>
      <c:valAx>
        <c:axId val="143338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3336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92738429050612214"/>
          <c:w val="1"/>
          <c:h val="5.505969011938025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5323624012298135E-2"/>
          <c:y val="1.8411722598846266E-2"/>
          <c:w val="0.92897925426146011"/>
          <c:h val="0.505214362853594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2017 m.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layout>
                <c:manualLayout>
                  <c:x val="8.4163899585178014E-3"/>
                  <c:y val="-8.2251089260242313E-3"/>
                </c:manualLayout>
              </c:layout>
              <c:spPr/>
              <c:txPr>
                <a:bodyPr/>
                <a:lstStyle/>
                <a:p>
                  <a:pPr>
                    <a:defRPr sz="2294">
                      <a:latin typeface="Times New Roman" pitchFamily="18" charset="0"/>
                      <a:cs typeface="Times New Roman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E0B-4330-A12C-242427C8E67E}"/>
                </c:ext>
              </c:extLst>
            </c:dLbl>
            <c:dLbl>
              <c:idx val="3"/>
              <c:layout>
                <c:manualLayout>
                  <c:x val="1.052048744814725E-2"/>
                  <c:y val="-1.2337663389036356E-2"/>
                </c:manualLayout>
              </c:layout>
              <c:spPr/>
              <c:txPr>
                <a:bodyPr/>
                <a:lstStyle/>
                <a:p>
                  <a:pPr>
                    <a:defRPr sz="2294">
                      <a:latin typeface="Times New Roman" pitchFamily="18" charset="0"/>
                      <a:cs typeface="Times New Roman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0B-4330-A12C-242427C8E67E}"/>
                </c:ext>
              </c:extLst>
            </c:dLbl>
            <c:spPr>
              <a:noFill/>
              <a:ln w="36418">
                <a:noFill/>
              </a:ln>
            </c:spPr>
            <c:txPr>
              <a:bodyPr/>
              <a:lstStyle/>
              <a:p>
                <a:pPr>
                  <a:defRPr sz="2294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 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0</c:v>
                </c:pt>
                <c:pt idx="1">
                  <c:v>9</c:v>
                </c:pt>
                <c:pt idx="2">
                  <c:v>18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0B-4330-A12C-242427C8E67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2018m.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2.1040974896294504E-3"/>
                  <c:y val="-4.1125544630121061E-3"/>
                </c:manualLayout>
              </c:layout>
              <c:spPr/>
              <c:txPr>
                <a:bodyPr/>
                <a:lstStyle/>
                <a:p>
                  <a:pPr>
                    <a:defRPr sz="2294">
                      <a:latin typeface="Times New Roman" pitchFamily="18" charset="0"/>
                      <a:cs typeface="Times New Roman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E0B-4330-A12C-242427C8E67E}"/>
                </c:ext>
              </c:extLst>
            </c:dLbl>
            <c:dLbl>
              <c:idx val="1"/>
              <c:layout>
                <c:manualLayout>
                  <c:x val="1.2624584937776701E-2"/>
                  <c:y val="-8.2251089260242122E-3"/>
                </c:manualLayout>
              </c:layout>
              <c:spPr/>
              <c:txPr>
                <a:bodyPr/>
                <a:lstStyle/>
                <a:p>
                  <a:pPr>
                    <a:defRPr sz="2294">
                      <a:latin typeface="Times New Roman" pitchFamily="18" charset="0"/>
                      <a:cs typeface="Times New Roman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0B-4330-A12C-242427C8E67E}"/>
                </c:ext>
              </c:extLst>
            </c:dLbl>
            <c:dLbl>
              <c:idx val="2"/>
              <c:layout>
                <c:manualLayout>
                  <c:x val="1.824748255982486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0B-4330-A12C-242427C8E67E}"/>
                </c:ext>
              </c:extLst>
            </c:dLbl>
            <c:dLbl>
              <c:idx val="3"/>
              <c:layout>
                <c:manualLayout>
                  <c:x val="1.2624584937776701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294">
                      <a:latin typeface="Times New Roman" pitchFamily="18" charset="0"/>
                      <a:cs typeface="Times New Roman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0B-4330-A12C-242427C8E67E}"/>
                </c:ext>
              </c:extLst>
            </c:dLbl>
            <c:spPr>
              <a:noFill/>
              <a:ln w="36418">
                <a:noFill/>
              </a:ln>
            </c:spPr>
            <c:txPr>
              <a:bodyPr/>
              <a:lstStyle/>
              <a:p>
                <a:pPr>
                  <a:defRPr sz="2294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 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4</c:v>
                </c:pt>
                <c:pt idx="1">
                  <c:v>13</c:v>
                </c:pt>
                <c:pt idx="2">
                  <c:v>11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E0B-4330-A12C-242427C8E67E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2019 m.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2164988373216576E-2"/>
                  <c:y val="-1.871657754010695E-2"/>
                </c:manualLayout>
              </c:layout>
              <c:tx>
                <c:rich>
                  <a:bodyPr/>
                  <a:lstStyle/>
                  <a:p>
                    <a:r>
                      <a:rPr lang="lt-LT" sz="2400" dirty="0" smtClean="0"/>
                      <a:t>1</a:t>
                    </a:r>
                    <a:endParaRPr lang="lt-LT" sz="2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0B-4330-A12C-242427C8E67E}"/>
                </c:ext>
              </c:extLst>
            </c:dLbl>
            <c:dLbl>
              <c:idx val="1"/>
              <c:layout>
                <c:manualLayout>
                  <c:x val="1.2164988373216631E-2"/>
                  <c:y val="-2.6737967914438501E-3"/>
                </c:manualLayout>
              </c:layout>
              <c:tx>
                <c:rich>
                  <a:bodyPr/>
                  <a:lstStyle/>
                  <a:p>
                    <a:r>
                      <a:rPr lang="lt-LT" sz="2400" dirty="0" smtClean="0"/>
                      <a:t>16</a:t>
                    </a:r>
                    <a:endParaRPr lang="lt-LT" sz="2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0B-4330-A12C-242427C8E67E}"/>
                </c:ext>
              </c:extLst>
            </c:dLbl>
            <c:dLbl>
              <c:idx val="2"/>
              <c:layout>
                <c:manualLayout>
                  <c:x val="1.3685611919868647E-2"/>
                  <c:y val="-5.3475935828877002E-3"/>
                </c:manualLayout>
              </c:layout>
              <c:tx>
                <c:rich>
                  <a:bodyPr/>
                  <a:lstStyle/>
                  <a:p>
                    <a:r>
                      <a:rPr lang="lt-LT" sz="2400" dirty="0" smtClean="0"/>
                      <a:t>22</a:t>
                    </a:r>
                    <a:endParaRPr lang="lt-LT" sz="2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0B-4330-A12C-242427C8E67E}"/>
                </c:ext>
              </c:extLst>
            </c:dLbl>
            <c:dLbl>
              <c:idx val="3"/>
              <c:layout>
                <c:manualLayout>
                  <c:x val="1.3685611919868647E-2"/>
                  <c:y val="-2.6737967914438501E-3"/>
                </c:manualLayout>
              </c:layout>
              <c:tx>
                <c:rich>
                  <a:bodyPr/>
                  <a:lstStyle/>
                  <a:p>
                    <a:r>
                      <a:rPr lang="lt-LT" sz="2400" dirty="0" smtClean="0"/>
                      <a:t>3</a:t>
                    </a:r>
                    <a:endParaRPr lang="lt-LT" sz="2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0B-4330-A12C-242427C8E67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 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1</c:v>
                </c:pt>
                <c:pt idx="1">
                  <c:v>16</c:v>
                </c:pt>
                <c:pt idx="2">
                  <c:v>22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E0B-4330-A12C-242427C8E6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26022912"/>
        <c:axId val="226024448"/>
        <c:axId val="0"/>
      </c:bar3DChart>
      <c:catAx>
        <c:axId val="22602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721"/>
            </a:pPr>
            <a:endParaRPr lang="lt-LT"/>
          </a:p>
        </c:txPr>
        <c:crossAx val="226024448"/>
        <c:crosses val="autoZero"/>
        <c:auto val="1"/>
        <c:lblAlgn val="ctr"/>
        <c:lblOffset val="100"/>
        <c:noMultiLvlLbl val="0"/>
      </c:catAx>
      <c:valAx>
        <c:axId val="22602444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26022912"/>
        <c:crosses val="autoZero"/>
        <c:crossBetween val="between"/>
      </c:valAx>
      <c:spPr>
        <a:noFill/>
        <a:ln w="36418">
          <a:noFill/>
        </a:ln>
      </c:spPr>
    </c:plotArea>
    <c:legend>
      <c:legendPos val="r"/>
      <c:layout>
        <c:manualLayout>
          <c:xMode val="edge"/>
          <c:yMode val="edge"/>
          <c:x val="2.3659194440266117E-2"/>
          <c:y val="0.86694597667270201"/>
          <c:w val="0.92766417735403606"/>
          <c:h val="0.13305402332729799"/>
        </c:manualLayout>
      </c:layout>
      <c:overlay val="0"/>
      <c:txPr>
        <a:bodyPr/>
        <a:lstStyle/>
        <a:p>
          <a:pPr>
            <a:defRPr sz="2294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568998260021424E-2"/>
          <c:y val="4.3121795322421115E-2"/>
          <c:w val="0.92762517589221982"/>
          <c:h val="0.7150025262570385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2017 metai</c:v>
                </c:pt>
              </c:strCache>
            </c:strRef>
          </c:tx>
          <c:invertIfNegative val="0"/>
          <c:dLbls>
            <c:spPr>
              <a:noFill/>
              <a:ln w="2464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Lapas1!$A$2:$A$10</c:f>
              <c:numCache>
                <c:formatCode>General</c:formatCode>
                <c:ptCount val="9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</c:numCache>
            </c:numRef>
          </c:cat>
          <c:val>
            <c:numRef>
              <c:f>Lapas1!$B$2:$B$10</c:f>
              <c:numCache>
                <c:formatCode>General</c:formatCode>
                <c:ptCount val="9"/>
                <c:pt idx="0">
                  <c:v>5</c:v>
                </c:pt>
                <c:pt idx="1">
                  <c:v>4</c:v>
                </c:pt>
                <c:pt idx="2">
                  <c:v>5</c:v>
                </c:pt>
                <c:pt idx="3">
                  <c:v>4</c:v>
                </c:pt>
                <c:pt idx="4">
                  <c:v>9</c:v>
                </c:pt>
                <c:pt idx="5">
                  <c:v>3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E7-4F17-9D35-4C04E1B84E7F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2018 metai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 w="2464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Lapas1!$A$2:$A$10</c:f>
              <c:numCache>
                <c:formatCode>General</c:formatCode>
                <c:ptCount val="9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</c:numCache>
            </c:numRef>
          </c:cat>
          <c:val>
            <c:numRef>
              <c:f>Lapas1!$C$2:$C$10</c:f>
              <c:numCache>
                <c:formatCode>General</c:formatCode>
                <c:ptCount val="9"/>
                <c:pt idx="3">
                  <c:v>4</c:v>
                </c:pt>
                <c:pt idx="4">
                  <c:v>7</c:v>
                </c:pt>
                <c:pt idx="5">
                  <c:v>9</c:v>
                </c:pt>
                <c:pt idx="6">
                  <c:v>4</c:v>
                </c:pt>
                <c:pt idx="7">
                  <c:v>1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E7-4F17-9D35-4C04E1B84E7F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 w="2464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Lapas1!$A$2:$A$10</c:f>
              <c:numCache>
                <c:formatCode>General</c:formatCode>
                <c:ptCount val="9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</c:numCache>
            </c:numRef>
          </c:cat>
          <c:val>
            <c:numRef>
              <c:f>Lapas1!$D$2:$D$10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2-78E7-4F17-9D35-4C04E1B84E7F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2019 metai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Lapas1!$A$2:$A$10</c:f>
              <c:numCache>
                <c:formatCode>General</c:formatCode>
                <c:ptCount val="9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</c:numCache>
            </c:numRef>
          </c:cat>
          <c:val>
            <c:numRef>
              <c:f>Lapas1!$E$2:$E$10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6</c:v>
                </c:pt>
                <c:pt idx="3">
                  <c:v>8</c:v>
                </c:pt>
                <c:pt idx="4">
                  <c:v>8</c:v>
                </c:pt>
                <c:pt idx="5">
                  <c:v>6</c:v>
                </c:pt>
                <c:pt idx="6">
                  <c:v>10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8E7-4F17-9D35-4C04E1B84E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26694272"/>
        <c:axId val="226695808"/>
        <c:axId val="0"/>
      </c:bar3DChart>
      <c:catAx>
        <c:axId val="22669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26695808"/>
        <c:crosses val="autoZero"/>
        <c:auto val="1"/>
        <c:lblAlgn val="ctr"/>
        <c:lblOffset val="100"/>
        <c:noMultiLvlLbl val="0"/>
      </c:catAx>
      <c:valAx>
        <c:axId val="2266958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6694272"/>
        <c:crosses val="autoZero"/>
        <c:crossBetween val="between"/>
      </c:valAx>
      <c:spPr>
        <a:noFill/>
        <a:ln w="24648">
          <a:noFill/>
        </a:ln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10556511125476115"/>
          <c:y val="0.89252566217361051"/>
          <c:w val="0.86138829866819067"/>
          <c:h val="7.510702370010004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747"/>
      </a:pPr>
      <a:endParaRPr lang="lt-LT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ofPieChart>
        <c:ofPieType val="bar"/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1E5C-4EAA-9F16-E211332A1B97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1E5C-4EAA-9F16-E211332A1B9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1E5C-4EAA-9F16-E211332A1B97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1E5C-4EAA-9F16-E211332A1B97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1E5C-4EAA-9F16-E211332A1B9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lt-LT" dirty="0" smtClean="0"/>
                      <a:t>40.5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5C-4EAA-9F16-E211332A1B9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5C-4EAA-9F16-E211332A1B9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lt-LT" dirty="0" smtClean="0"/>
                      <a:t>59.5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E5C-4EAA-9F16-E211332A1B9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Atitinka metinį įvertinimą</c:v>
                </c:pt>
                <c:pt idx="2">
                  <c:v>Žemesni už metinį įvertinimą</c:v>
                </c:pt>
                <c:pt idx="3">
                  <c:v>Aukštesni už metinį įvertinimą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 formatCode="0.00%">
                  <c:v>0.40500000000000003</c:v>
                </c:pt>
                <c:pt idx="2" formatCode="0.00%">
                  <c:v>0.42799999999999999</c:v>
                </c:pt>
                <c:pt idx="3" formatCode="0.00%">
                  <c:v>0.16700000000000001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E5C-4EAA-9F16-E211332A1B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/>
      </c:ofPieChart>
      <c:spPr>
        <a:noFill/>
        <a:ln w="29605">
          <a:noFill/>
        </a:ln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72070844686648505"/>
          <c:y val="0.19124423963133641"/>
          <c:w val="0.279291553133515"/>
          <c:h val="0.5829493087557603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2098"/>
      </a:pPr>
      <a:endParaRPr lang="lt-LT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521874854400602E-2"/>
          <c:y val="3.6016089386964871E-2"/>
          <c:w val="0.75100475236453446"/>
          <c:h val="0.4040935069207071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2017 m.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0</c:v>
                </c:pt>
                <c:pt idx="1">
                  <c:v>14</c:v>
                </c:pt>
                <c:pt idx="2">
                  <c:v>64</c:v>
                </c:pt>
                <c:pt idx="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D3-4319-BDEE-0D6A86B2402B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2018 m.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1.9230769230769232E-2"/>
                  <c:y val="-2.3522495562675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D3-4319-BDEE-0D6A86B2402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5</c:v>
                </c:pt>
                <c:pt idx="1">
                  <c:v>28</c:v>
                </c:pt>
                <c:pt idx="2">
                  <c:v>49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D3-4319-BDEE-0D6A86B2402B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4-43D3-4319-BDEE-0D6A86B2402B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6-43D3-4319-BDEE-0D6A86B2402B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8-43D3-4319-BDEE-0D6A86B2402B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A-43D3-4319-BDEE-0D6A86B2402B}"/>
              </c:ext>
            </c:extLst>
          </c:dPt>
          <c:dLbls>
            <c:dLbl>
              <c:idx val="0"/>
              <c:layout>
                <c:manualLayout>
                  <c:x val="1.6272189349112426E-2"/>
                  <c:y val="4.312407702522104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D3-4319-BDEE-0D6A86B2402B}"/>
                </c:ext>
              </c:extLst>
            </c:dLbl>
            <c:dLbl>
              <c:idx val="1"/>
              <c:layout>
                <c:manualLayout>
                  <c:x val="8.8757396449704144E-3"/>
                  <c:y val="-1.6465746893873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3D3-4319-BDEE-0D6A86B2402B}"/>
                </c:ext>
              </c:extLst>
            </c:dLbl>
            <c:dLbl>
              <c:idx val="2"/>
              <c:layout>
                <c:manualLayout>
                  <c:x val="8.87573964497041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3D3-4319-BDEE-0D6A86B2402B}"/>
                </c:ext>
              </c:extLst>
            </c:dLbl>
            <c:dLbl>
              <c:idx val="3"/>
              <c:layout>
                <c:manualLayout>
                  <c:x val="1.9230769230769232E-2"/>
                  <c:y val="2.3522495562675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3D3-4319-BDEE-0D6A86B2402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5</c:v>
                </c:pt>
                <c:pt idx="1">
                  <c:v>35</c:v>
                </c:pt>
                <c:pt idx="2">
                  <c:v>80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3D3-4319-BDEE-0D6A86B2402B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2019 metai</c:v>
                </c:pt>
              </c:strCache>
            </c:strRef>
          </c:tx>
          <c:invertIfNegative val="0"/>
          <c:cat>
            <c:strRef>
              <c:f>Lapas1!$A$2:$A$5</c:f>
              <c:strCache>
                <c:ptCount val="4"/>
                <c:pt idx="0">
                  <c:v>Nepatenkinamas ,,1-3"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Lapas1!$E$2:$E$5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C-43D3-4319-BDEE-0D6A86B240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21206400"/>
        <c:axId val="221207936"/>
        <c:axId val="0"/>
      </c:bar3DChart>
      <c:catAx>
        <c:axId val="22120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21207936"/>
        <c:crosses val="autoZero"/>
        <c:auto val="1"/>
        <c:lblAlgn val="ctr"/>
        <c:lblOffset val="100"/>
        <c:noMultiLvlLbl val="0"/>
      </c:catAx>
      <c:valAx>
        <c:axId val="2212079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21206400"/>
        <c:crosses val="autoZero"/>
        <c:crossBetween val="between"/>
      </c:valAx>
      <c:spPr>
        <a:noFill/>
        <a:ln w="30973">
          <a:noFill/>
        </a:ln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"/>
          <c:y val="0.93103445082474134"/>
          <c:w val="0.88924195126496763"/>
          <c:h val="6.8965549175258711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195"/>
      </a:pPr>
      <a:endParaRPr lang="lt-LT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607805968698347E-2"/>
          <c:y val="8.0740926928107928E-2"/>
          <c:w val="0.64733790220666865"/>
          <c:h val="0.9192590730718920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layout>
                <c:manualLayout>
                  <c:x val="-0.16523707106056187"/>
                  <c:y val="1.2378876093257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275-4CF3-9B7B-E210EF77EB6D}"/>
                </c:ext>
              </c:extLst>
            </c:dLbl>
            <c:dLbl>
              <c:idx val="1"/>
              <c:layout>
                <c:manualLayout>
                  <c:x val="-8.3143773694954792E-2"/>
                  <c:y val="-0.253416912462489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75-4CF3-9B7B-E210EF77EB6D}"/>
                </c:ext>
              </c:extLst>
            </c:dLbl>
            <c:dLbl>
              <c:idx val="2"/>
              <c:layout>
                <c:manualLayout>
                  <c:x val="0.15668659473121416"/>
                  <c:y val="-8.1960142604324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275-4CF3-9B7B-E210EF77EB6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Atitinka metinį įvertinimą</c:v>
                </c:pt>
                <c:pt idx="1">
                  <c:v>Aukštesni už metinį įvertinimą</c:v>
                </c:pt>
                <c:pt idx="2">
                  <c:v>Žemesni už metinį įvertinimą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0.40500000000000003</c:v>
                </c:pt>
                <c:pt idx="1">
                  <c:v>0.10299999999999999</c:v>
                </c:pt>
                <c:pt idx="2">
                  <c:v>0.49199999999999999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75-4CF3-9B7B-E210EF77EB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3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533185087975114"/>
          <c:y val="4.1211828977403886E-2"/>
          <c:w val="0.88616968017886666"/>
          <c:h val="0.66109394957552126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Žemesni už metinį įvertinimą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2019 m.</c:v>
                </c:pt>
                <c:pt idx="1">
                  <c:v>2018 m.</c:v>
                </c:pt>
                <c:pt idx="2">
                  <c:v>2017 m.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49.2</c:v>
                </c:pt>
                <c:pt idx="1">
                  <c:v>53.5</c:v>
                </c:pt>
                <c:pt idx="2">
                  <c:v>19.399999999999999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6A-4756-ACB8-70926094E3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Aukštesni už metinį įvertinimą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2019 m.</c:v>
                </c:pt>
                <c:pt idx="1">
                  <c:v>2018 m.</c:v>
                </c:pt>
                <c:pt idx="2">
                  <c:v>2017 m.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10.3</c:v>
                </c:pt>
                <c:pt idx="1">
                  <c:v>7.2</c:v>
                </c:pt>
                <c:pt idx="2">
                  <c:v>49.1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6A-4756-ACB8-70926094E33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Atitinka metinį įvertinimą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2522522522522521E-2"/>
                  <c:y val="-7.81758957654723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6A-4756-ACB8-70926094E33C}"/>
                </c:ext>
              </c:extLst>
            </c:dLbl>
            <c:dLbl>
              <c:idx val="2"/>
              <c:layout>
                <c:manualLayout>
                  <c:x val="6.006006006006006E-3"/>
                  <c:y val="-1.5635384339172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6A-4756-ACB8-70926094E3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2019 m.</c:v>
                </c:pt>
                <c:pt idx="1">
                  <c:v>2018 m.</c:v>
                </c:pt>
                <c:pt idx="2">
                  <c:v>2017 m.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40.5</c:v>
                </c:pt>
                <c:pt idx="1">
                  <c:v>39.299999999999997</c:v>
                </c:pt>
                <c:pt idx="2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6A-4756-ACB8-70926094E3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8070272"/>
        <c:axId val="138076160"/>
        <c:axId val="0"/>
      </c:bar3DChart>
      <c:catAx>
        <c:axId val="138070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8076160"/>
        <c:crosses val="autoZero"/>
        <c:auto val="1"/>
        <c:lblAlgn val="ctr"/>
        <c:lblOffset val="100"/>
        <c:noMultiLvlLbl val="0"/>
      </c:catAx>
      <c:valAx>
        <c:axId val="13807616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8070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2683076777564958E-3"/>
          <c:y val="0.81174957039164897"/>
          <c:w val="0.98997990116100354"/>
          <c:h val="0.188250429608351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5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2.7603513174404015E-2"/>
          <c:y val="2.9017857142857144E-2"/>
          <c:w val="0.95608531994981183"/>
          <c:h val="0.803571428571428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2017 metai</c:v>
                </c:pt>
              </c:strCache>
            </c:strRef>
          </c:tx>
          <c:spPr>
            <a:solidFill>
              <a:srgbClr val="FFFF00"/>
            </a:solidFill>
            <a:ln w="13521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0900617944009141E-2"/>
                  <c:y val="-5.73551841007239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C4-4A78-856B-DA060BCC894F}"/>
                </c:ext>
              </c:extLst>
            </c:dLbl>
            <c:spPr>
              <a:noFill/>
              <a:ln w="27042">
                <a:noFill/>
              </a:ln>
            </c:spPr>
            <c:txPr>
              <a:bodyPr/>
              <a:lstStyle/>
              <a:p>
                <a:pPr>
                  <a:defRPr sz="1544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</c:numCache>
            </c:numRef>
          </c:cat>
          <c:val>
            <c:numRef>
              <c:f>Sheet1!$B$2:$E$2</c:f>
              <c:numCache>
                <c:formatCode>General</c:formatCode>
                <c:ptCount val="4"/>
                <c:pt idx="0">
                  <c:v>7.22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C4-4A78-856B-DA060BCC894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2018 metai</c:v>
                </c:pt>
              </c:strCache>
            </c:strRef>
          </c:tx>
          <c:spPr>
            <a:solidFill>
              <a:schemeClr val="accent2"/>
            </a:solidFill>
            <a:ln w="13521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1.4846278486775307E-2"/>
                  <c:y val="-1.0728464523305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FC4-4A78-856B-DA060BCC894F}"/>
                </c:ext>
              </c:extLst>
            </c:dLbl>
            <c:spPr>
              <a:noFill/>
              <a:ln w="27042">
                <a:noFill/>
              </a:ln>
            </c:spPr>
            <c:txPr>
              <a:bodyPr/>
              <a:lstStyle/>
              <a:p>
                <a:pPr>
                  <a:defRPr sz="1544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</c:numCache>
            </c:numRef>
          </c:cat>
          <c:val>
            <c:numRef>
              <c:f>Sheet1!$B$3:$E$3</c:f>
              <c:numCache>
                <c:formatCode>General</c:formatCode>
                <c:ptCount val="4"/>
                <c:pt idx="1">
                  <c:v>6.29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C4-4A78-856B-DA060BCC894F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2019 metai</c:v>
                </c:pt>
              </c:strCache>
            </c:strRef>
          </c:tx>
          <c:spPr>
            <a:solidFill>
              <a:srgbClr val="00B050"/>
            </a:solidFill>
            <a:ln w="13521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2"/>
              <c:layout>
                <c:manualLayout>
                  <c:x val="1.1927771105447118E-2"/>
                  <c:y val="-2.5858017536587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FC4-4A78-856B-DA060BCC894F}"/>
                </c:ext>
              </c:extLst>
            </c:dLbl>
            <c:spPr>
              <a:noFill/>
              <a:ln w="27042">
                <a:noFill/>
              </a:ln>
            </c:spPr>
            <c:txPr>
              <a:bodyPr/>
              <a:lstStyle/>
              <a:p>
                <a:pPr>
                  <a:defRPr sz="1544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</c:numCache>
            </c:numRef>
          </c:cat>
          <c:val>
            <c:numRef>
              <c:f>Sheet1!$B$4:$E$4</c:f>
              <c:numCache>
                <c:formatCode>General</c:formatCode>
                <c:ptCount val="4"/>
                <c:pt idx="2">
                  <c:v>6.05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C4-4A78-856B-DA060BCC89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49794432"/>
        <c:axId val="49800320"/>
        <c:axId val="0"/>
      </c:bar3DChart>
      <c:catAx>
        <c:axId val="49794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38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44" b="1" i="0" u="none" strike="noStrike" baseline="0">
                <a:solidFill>
                  <a:schemeClr val="tx1"/>
                </a:solidFill>
                <a:latin typeface="Comic Sans MS"/>
                <a:ea typeface="Comic Sans MS"/>
                <a:cs typeface="Comic Sans MS"/>
              </a:defRPr>
            </a:pPr>
            <a:endParaRPr lang="lt-LT"/>
          </a:p>
        </c:txPr>
        <c:crossAx val="49800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9800320"/>
        <c:scaling>
          <c:orientation val="minMax"/>
          <c:max val="7"/>
          <c:min val="0"/>
        </c:scaling>
        <c:delete val="0"/>
        <c:axPos val="l"/>
        <c:majorGridlines>
          <c:spPr>
            <a:ln w="3380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38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44" b="1" i="0" u="none" strike="noStrike" baseline="0">
                <a:solidFill>
                  <a:schemeClr val="tx1"/>
                </a:solidFill>
                <a:latin typeface="Comic Sans MS"/>
                <a:ea typeface="Comic Sans MS"/>
                <a:cs typeface="Comic Sans MS"/>
              </a:defRPr>
            </a:pPr>
            <a:endParaRPr lang="lt-LT"/>
          </a:p>
        </c:txPr>
        <c:crossAx val="49794432"/>
        <c:crosses val="autoZero"/>
        <c:crossBetween val="between"/>
      </c:valAx>
      <c:spPr>
        <a:noFill/>
        <a:ln w="27042">
          <a:noFill/>
        </a:ln>
      </c:spPr>
    </c:plotArea>
    <c:legend>
      <c:legendPos val="b"/>
      <c:layout>
        <c:manualLayout>
          <c:xMode val="edge"/>
          <c:yMode val="edge"/>
          <c:x val="3.1367628607277293E-2"/>
          <c:y val="0.9017857142857143"/>
          <c:w val="0.94981179422835638"/>
          <c:h val="8.4821428571428575E-2"/>
        </c:manualLayout>
      </c:layout>
      <c:overlay val="0"/>
      <c:spPr>
        <a:noFill/>
        <a:ln w="3380">
          <a:solidFill>
            <a:schemeClr val="tx1"/>
          </a:solidFill>
          <a:prstDash val="solid"/>
        </a:ln>
      </c:spPr>
      <c:txPr>
        <a:bodyPr/>
        <a:lstStyle/>
        <a:p>
          <a:pPr>
            <a:defRPr sz="1565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44" b="1" i="0" u="none" strike="noStrike" baseline="0">
          <a:solidFill>
            <a:schemeClr val="tx1"/>
          </a:solidFill>
          <a:latin typeface="Comic Sans MS"/>
          <a:ea typeface="Comic Sans MS"/>
          <a:cs typeface="Comic Sans MS"/>
        </a:defRPr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3987538940809971E-2"/>
          <c:y val="3.1622929415418659E-2"/>
          <c:w val="0.91581438418328553"/>
          <c:h val="0.9001609108442489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Gimnazija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83-4B86-8DAD-7F30A4C161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Miestas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8691588785046728E-2"/>
                  <c:y val="-1.3661202185792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83-4B86-8DAD-7F30A4C1618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1">
                  <c:v>6.05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83-4B86-8DAD-7F30A4C1618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Šalis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4.6728971962616876E-2"/>
                  <c:y val="-1.3661202185792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83-4B86-8DAD-7F30A4C1618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2">
                  <c:v>6.05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83-4B86-8DAD-7F30A4C1618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Metinis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5.169093907509348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83-4B86-8DAD-7F30A4C1618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3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883-4B86-8DAD-7F30A4C161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0921984"/>
        <c:axId val="130923520"/>
        <c:axId val="0"/>
      </c:bar3DChart>
      <c:catAx>
        <c:axId val="130921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0923520"/>
        <c:crosses val="autoZero"/>
        <c:auto val="1"/>
        <c:lblAlgn val="ctr"/>
        <c:lblOffset val="100"/>
        <c:noMultiLvlLbl val="0"/>
      </c:catAx>
      <c:valAx>
        <c:axId val="130923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0921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92738429050612214"/>
          <c:w val="1"/>
          <c:h val="5.505969011938025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949639107611551E-2"/>
          <c:y val="3.4001459513822448E-2"/>
          <c:w val="0.94705036089238848"/>
          <c:h val="0.6847158853975028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2017 m.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6.2500000000000003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251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25-4014-8E31-37219A396965}"/>
                </c:ext>
              </c:extLst>
            </c:dLbl>
            <c:dLbl>
              <c:idx val="2"/>
              <c:layout>
                <c:manualLayout>
                  <c:x val="1.0416666666666666E-2"/>
                  <c:y val="-7.7881619937694617E-3"/>
                </c:manualLayout>
              </c:layout>
              <c:spPr/>
              <c:txPr>
                <a:bodyPr/>
                <a:lstStyle/>
                <a:p>
                  <a:pPr>
                    <a:defRPr sz="2251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25-4014-8E31-37219A396965}"/>
                </c:ext>
              </c:extLst>
            </c:dLbl>
            <c:dLbl>
              <c:idx val="3"/>
              <c:layout>
                <c:manualLayout>
                  <c:x val="8.3333333333333332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251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25-4014-8E31-37219A3969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5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 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0</c:v>
                </c:pt>
                <c:pt idx="1">
                  <c:v>4</c:v>
                </c:pt>
                <c:pt idx="2">
                  <c:v>27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425-4014-8E31-37219A39696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2018 m.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4583333333333334E-2"/>
                  <c:y val="7.1390660231887812E-17"/>
                </c:manualLayout>
              </c:layout>
              <c:spPr/>
              <c:txPr>
                <a:bodyPr/>
                <a:lstStyle/>
                <a:p>
                  <a:pPr>
                    <a:defRPr sz="2251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25-4014-8E31-37219A396965}"/>
                </c:ext>
              </c:extLst>
            </c:dLbl>
            <c:dLbl>
              <c:idx val="1"/>
              <c:layout>
                <c:manualLayout>
                  <c:x val="1.0416666666666666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251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25-4014-8E31-37219A396965}"/>
                </c:ext>
              </c:extLst>
            </c:dLbl>
            <c:dLbl>
              <c:idx val="2"/>
              <c:layout>
                <c:manualLayout>
                  <c:x val="1.2500000000000001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251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25-4014-8E31-37219A396965}"/>
                </c:ext>
              </c:extLst>
            </c:dLbl>
            <c:dLbl>
              <c:idx val="3"/>
              <c:layout>
                <c:manualLayout>
                  <c:x val="1.0416666666666666E-2"/>
                  <c:y val="-1.5576323987538941E-2"/>
                </c:manualLayout>
              </c:layout>
              <c:spPr/>
              <c:txPr>
                <a:bodyPr/>
                <a:lstStyle/>
                <a:p>
                  <a:pPr>
                    <a:defRPr sz="2251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25-4014-8E31-37219A3969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5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 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1</c:v>
                </c:pt>
                <c:pt idx="1">
                  <c:v>8</c:v>
                </c:pt>
                <c:pt idx="2">
                  <c:v>18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25-4014-8E31-37219A396965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2019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897530409141172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lt-LT" sz="2400" dirty="0" smtClean="0"/>
                      <a:t>1</a:t>
                    </a:r>
                    <a:endParaRPr lang="lt-LT" sz="2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25-4014-8E31-37219A396965}"/>
                </c:ext>
              </c:extLst>
            </c:dLbl>
            <c:dLbl>
              <c:idx val="1"/>
              <c:layout>
                <c:manualLayout>
                  <c:x val="1.0320678215997052E-2"/>
                  <c:y val="-3.0188675983449605E-2"/>
                </c:manualLayout>
              </c:layout>
              <c:tx>
                <c:rich>
                  <a:bodyPr/>
                  <a:lstStyle/>
                  <a:p>
                    <a:r>
                      <a:rPr lang="lt-LT" sz="2000" dirty="0" smtClean="0"/>
                      <a:t>8</a:t>
                    </a:r>
                    <a:endParaRPr lang="lt-LT" sz="20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25-4014-8E31-37219A396965}"/>
                </c:ext>
              </c:extLst>
            </c:dLbl>
            <c:dLbl>
              <c:idx val="2"/>
              <c:layout>
                <c:manualLayout>
                  <c:x val="1.0320678215997052E-2"/>
                  <c:y val="-1.6466550536427052E-2"/>
                </c:manualLayout>
              </c:layout>
              <c:tx>
                <c:rich>
                  <a:bodyPr/>
                  <a:lstStyle/>
                  <a:p>
                    <a:r>
                      <a:rPr lang="lt-LT" sz="2000" dirty="0" smtClean="0"/>
                      <a:t>18</a:t>
                    </a:r>
                    <a:endParaRPr lang="lt-LT" sz="20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25-4014-8E31-37219A396965}"/>
                </c:ext>
              </c:extLst>
            </c:dLbl>
            <c:dLbl>
              <c:idx val="3"/>
              <c:layout>
                <c:manualLayout>
                  <c:x val="1.0320678215996942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000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25-4014-8E31-37219A39696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 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3</c:v>
                </c:pt>
                <c:pt idx="1">
                  <c:v>11</c:v>
                </c:pt>
                <c:pt idx="2">
                  <c:v>26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8425-4014-8E31-37219A3969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9922048"/>
        <c:axId val="49923584"/>
        <c:axId val="0"/>
      </c:bar3DChart>
      <c:catAx>
        <c:axId val="4992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88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49923584"/>
        <c:crosses val="autoZero"/>
        <c:auto val="1"/>
        <c:lblAlgn val="ctr"/>
        <c:lblOffset val="100"/>
        <c:noMultiLvlLbl val="0"/>
      </c:catAx>
      <c:valAx>
        <c:axId val="4992358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49922048"/>
        <c:crosses val="autoZero"/>
        <c:crossBetween val="between"/>
      </c:valAx>
      <c:spPr>
        <a:noFill/>
        <a:ln w="35734">
          <a:noFill/>
        </a:ln>
      </c:spPr>
    </c:plotArea>
    <c:legend>
      <c:legendPos val="r"/>
      <c:layout>
        <c:manualLayout>
          <c:xMode val="edge"/>
          <c:yMode val="edge"/>
          <c:x val="4.3749999999999997E-2"/>
          <c:y val="0.8991484286653687"/>
          <c:w val="0.8824420187432338"/>
          <c:h val="0.10085157133463121"/>
        </c:manualLayout>
      </c:layout>
      <c:overlay val="0"/>
      <c:txPr>
        <a:bodyPr/>
        <a:lstStyle/>
        <a:p>
          <a:pPr>
            <a:defRPr sz="1688" b="1"/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819571865443424E-2"/>
          <c:y val="2.8664495114006514E-2"/>
          <c:w val="0.95692545010821028"/>
          <c:h val="0.63007166123778513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 metai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4">
                  <c:v>4</c:v>
                </c:pt>
                <c:pt idx="5">
                  <c:v>6</c:v>
                </c:pt>
                <c:pt idx="6">
                  <c:v>11</c:v>
                </c:pt>
                <c:pt idx="7">
                  <c:v>10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1B-414F-BDAE-260A1B95771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 metai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2">
                  <c:v>1</c:v>
                </c:pt>
                <c:pt idx="3">
                  <c:v>3</c:v>
                </c:pt>
                <c:pt idx="4">
                  <c:v>5</c:v>
                </c:pt>
                <c:pt idx="5">
                  <c:v>5</c:v>
                </c:pt>
                <c:pt idx="6">
                  <c:v>7</c:v>
                </c:pt>
                <c:pt idx="7">
                  <c:v>6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1B-414F-BDAE-260A1B95771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2019 metai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6</c:v>
                </c:pt>
                <c:pt idx="5">
                  <c:v>8</c:v>
                </c:pt>
                <c:pt idx="6">
                  <c:v>14</c:v>
                </c:pt>
                <c:pt idx="7">
                  <c:v>4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1B-414F-BDAE-260A1B9577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0022272"/>
        <c:axId val="50023808"/>
        <c:axId val="0"/>
      </c:bar3DChart>
      <c:catAx>
        <c:axId val="50022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0023808"/>
        <c:crosses val="autoZero"/>
        <c:auto val="1"/>
        <c:lblAlgn val="ctr"/>
        <c:lblOffset val="100"/>
        <c:noMultiLvlLbl val="0"/>
      </c:catAx>
      <c:valAx>
        <c:axId val="50023808"/>
        <c:scaling>
          <c:orientation val="minMax"/>
        </c:scaling>
        <c:delete val="1"/>
        <c:axPos val="l"/>
        <c:majorGridlines/>
        <c:numFmt formatCode="0%" sourceLinked="1"/>
        <c:majorTickMark val="out"/>
        <c:minorTickMark val="none"/>
        <c:tickLblPos val="nextTo"/>
        <c:crossAx val="50022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2389775819306992E-2"/>
          <c:y val="0.84365969888943027"/>
          <c:w val="0.8168151171470539"/>
          <c:h val="0.1517683449177973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ofPieChart>
        <c:ofPieType val="bar"/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EB0C-4AFD-A8E3-E0762BB17D88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EB0C-4AFD-A8E3-E0762BB17D88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EB0C-4AFD-A8E3-E0762BB17D88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EB0C-4AFD-A8E3-E0762BB17D88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EB0C-4AFD-A8E3-E0762BB17D8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lt-LT" dirty="0" smtClean="0"/>
                      <a:t>42.9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0C-4AFD-A8E3-E0762BB17D8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0C-4AFD-A8E3-E0762BB17D8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lt-LT" dirty="0" smtClean="0"/>
                      <a:t>50.01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0C-4AFD-A8E3-E0762BB17D8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lt-LT" dirty="0" smtClean="0"/>
                      <a:t>7.14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0C-4AFD-A8E3-E0762BB17D8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lt-LT" dirty="0" smtClean="0"/>
                      <a:t>57.14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0C-4AFD-A8E3-E0762BB17D8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Atitinka metinį įvertinimą</c:v>
                </c:pt>
                <c:pt idx="2">
                  <c:v>Žemesni už metinį įvertinimą</c:v>
                </c:pt>
                <c:pt idx="3">
                  <c:v>Aukštesni už metinį įvertinimą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 formatCode="0.00%">
                  <c:v>0.42899999999999999</c:v>
                </c:pt>
                <c:pt idx="2" formatCode="0.00%">
                  <c:v>0.50009999999999999</c:v>
                </c:pt>
                <c:pt idx="3" formatCode="0.00%">
                  <c:v>7.1400000000000005E-2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0C-4AFD-A8E3-E0762BB17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/>
      </c:ofPieChart>
      <c:spPr>
        <a:noFill/>
        <a:ln w="29605">
          <a:noFill/>
        </a:ln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72070844686648505"/>
          <c:y val="0.19124423963133641"/>
          <c:w val="0.279291553133515"/>
          <c:h val="0.5829493087557603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2098"/>
      </a:pPr>
      <a:endParaRPr lang="lt-L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4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2.5547445255474453E-2"/>
          <c:y val="2.553191489361702E-2"/>
          <c:w val="0.97445255474452552"/>
          <c:h val="0.782978723404255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2017 m.</c:v>
                </c:pt>
              </c:strCache>
            </c:strRef>
          </c:tx>
          <c:spPr>
            <a:solidFill>
              <a:srgbClr val="FFFF00"/>
            </a:solidFill>
            <a:ln w="13128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5903110710768057E-3"/>
                  <c:y val="-1.9606918796606105E-3"/>
                </c:manualLayout>
              </c:layout>
              <c:tx>
                <c:rich>
                  <a:bodyPr/>
                  <a:lstStyle/>
                  <a:p>
                    <a:r>
                      <a:rPr lang="lt-LT" dirty="0" smtClean="0"/>
                      <a:t>8.4</a:t>
                    </a:r>
                    <a:endParaRPr lang="lt-LT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8-4F2B-A7D6-11A15C6ADB45}"/>
                </c:ext>
              </c:extLst>
            </c:dLbl>
            <c:spPr>
              <a:noFill/>
              <a:ln w="26255">
                <a:noFill/>
              </a:ln>
            </c:spPr>
            <c:txPr>
              <a:bodyPr/>
              <a:lstStyle/>
              <a:p>
                <a:pPr>
                  <a:defRPr sz="1421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</c:numCache>
            </c:numRef>
          </c:cat>
          <c:val>
            <c:numRef>
              <c:f>Sheet1!$B$2:$E$2</c:f>
              <c:numCache>
                <c:formatCode>General</c:formatCode>
                <c:ptCount val="4"/>
                <c:pt idx="0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B8-4F2B-A7D6-11A15C6ADB4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2018 m.</c:v>
                </c:pt>
              </c:strCache>
            </c:strRef>
          </c:tx>
          <c:spPr>
            <a:solidFill>
              <a:srgbClr val="00B050"/>
            </a:solidFill>
            <a:ln w="13128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1.3334781044931087E-2"/>
                  <c:y val="-8.6149778089554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CB8-4F2B-A7D6-11A15C6ADB45}"/>
                </c:ext>
              </c:extLst>
            </c:dLbl>
            <c:spPr>
              <a:noFill/>
              <a:ln w="26255">
                <a:noFill/>
              </a:ln>
            </c:spPr>
            <c:txPr>
              <a:bodyPr/>
              <a:lstStyle/>
              <a:p>
                <a:pPr>
                  <a:defRPr sz="1421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</c:numCache>
            </c:numRef>
          </c:cat>
          <c:val>
            <c:numRef>
              <c:f>Sheet1!$B$3:$E$3</c:f>
              <c:numCache>
                <c:formatCode>General</c:formatCode>
                <c:ptCount val="4"/>
                <c:pt idx="1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B8-4F2B-A7D6-11A15C6ADB4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2019 m.</c:v>
                </c:pt>
              </c:strCache>
            </c:strRef>
          </c:tx>
          <c:spPr>
            <a:solidFill>
              <a:srgbClr val="FF0000"/>
            </a:solidFill>
            <a:ln w="13128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2"/>
              <c:layout>
                <c:manualLayout>
                  <c:x val="8.7117474057567725E-3"/>
                  <c:y val="-1.1361287158430478E-2"/>
                </c:manualLayout>
              </c:layout>
              <c:tx>
                <c:rich>
                  <a:bodyPr/>
                  <a:lstStyle/>
                  <a:p>
                    <a:r>
                      <a:rPr lang="lt-LT" dirty="0" smtClean="0"/>
                      <a:t>6.4</a:t>
                    </a:r>
                    <a:endParaRPr lang="lt-LT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CB8-4F2B-A7D6-11A15C6ADB45}"/>
                </c:ext>
              </c:extLst>
            </c:dLbl>
            <c:spPr>
              <a:noFill/>
              <a:ln w="26255">
                <a:noFill/>
              </a:ln>
            </c:spPr>
            <c:txPr>
              <a:bodyPr/>
              <a:lstStyle/>
              <a:p>
                <a:pPr>
                  <a:defRPr sz="1421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</c:numCache>
            </c:numRef>
          </c:cat>
          <c:val>
            <c:numRef>
              <c:f>Sheet1!$B$4:$E$4</c:f>
              <c:numCache>
                <c:formatCode>General</c:formatCode>
                <c:ptCount val="4"/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CB8-4F2B-A7D6-11A15C6ADB4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</c:strCache>
            </c:strRef>
          </c:tx>
          <c:spPr>
            <a:solidFill>
              <a:schemeClr val="folHlink"/>
            </a:solidFill>
            <a:ln w="13128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3"/>
              <c:layout>
                <c:manualLayout>
                  <c:x val="2.1016241435406823E-2"/>
                  <c:y val="8.9361702127659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CB8-4F2B-A7D6-11A15C6ADB45}"/>
                </c:ext>
              </c:extLst>
            </c:dLbl>
            <c:spPr>
              <a:noFill/>
              <a:ln w="26255">
                <a:noFill/>
              </a:ln>
            </c:spPr>
            <c:txPr>
              <a:bodyPr/>
              <a:lstStyle/>
              <a:p>
                <a:pPr>
                  <a:defRPr sz="1421" b="1" i="0" u="none" strike="noStrike" baseline="0">
                    <a:solidFill>
                      <a:schemeClr val="tx1"/>
                    </a:solidFill>
                    <a:latin typeface="Comic Sans MS"/>
                    <a:ea typeface="Comic Sans MS"/>
                    <a:cs typeface="Comic Sans M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</c:numCache>
            </c:numRef>
          </c:cat>
          <c:val>
            <c:numRef>
              <c:f>Sheet1!$B$5:$E$5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7-7CB8-4F2B-A7D6-11A15C6ADB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31842816"/>
        <c:axId val="131844352"/>
        <c:axId val="0"/>
      </c:bar3DChart>
      <c:catAx>
        <c:axId val="13184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28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21" b="1" i="0" u="none" strike="noStrike" baseline="0">
                <a:solidFill>
                  <a:schemeClr val="tx1"/>
                </a:solidFill>
                <a:latin typeface="Comic Sans MS"/>
                <a:ea typeface="Comic Sans MS"/>
                <a:cs typeface="Comic Sans MS"/>
              </a:defRPr>
            </a:pPr>
            <a:endParaRPr lang="lt-LT"/>
          </a:p>
        </c:txPr>
        <c:crossAx val="131844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1844352"/>
        <c:scaling>
          <c:orientation val="minMax"/>
          <c:max val="9"/>
          <c:min val="0"/>
        </c:scaling>
        <c:delete val="0"/>
        <c:axPos val="l"/>
        <c:majorGridlines>
          <c:spPr>
            <a:ln w="3282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312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21" b="1" i="0" u="none" strike="noStrike" baseline="0">
                <a:solidFill>
                  <a:schemeClr val="tx1"/>
                </a:solidFill>
                <a:latin typeface="Comic Sans MS"/>
                <a:ea typeface="Comic Sans MS"/>
                <a:cs typeface="Comic Sans MS"/>
              </a:defRPr>
            </a:pPr>
            <a:endParaRPr lang="lt-LT"/>
          </a:p>
        </c:txPr>
        <c:crossAx val="131842816"/>
        <c:crosses val="autoZero"/>
        <c:crossBetween val="between"/>
      </c:valAx>
      <c:spPr>
        <a:noFill/>
        <a:ln w="26255">
          <a:noFill/>
        </a:ln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8.3941605839416053E-2"/>
          <c:y val="0.85106382978723405"/>
          <c:w val="0.87226277372262773"/>
          <c:h val="7.8723404255319152E-2"/>
        </c:manualLayout>
      </c:layout>
      <c:overlay val="0"/>
      <c:spPr>
        <a:noFill/>
        <a:ln w="3282">
          <a:solidFill>
            <a:schemeClr val="tx1"/>
          </a:solidFill>
          <a:prstDash val="solid"/>
        </a:ln>
      </c:spPr>
      <c:txPr>
        <a:bodyPr/>
        <a:lstStyle/>
        <a:p>
          <a:pPr>
            <a:defRPr sz="1520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76" b="1" i="0" u="none" strike="noStrike" baseline="0">
          <a:solidFill>
            <a:schemeClr val="tx1"/>
          </a:solidFill>
          <a:latin typeface="Comic Sans MS"/>
          <a:ea typeface="Comic Sans MS"/>
          <a:cs typeface="Comic Sans MS"/>
        </a:defRPr>
      </a:pPr>
      <a:endParaRPr lang="lt-L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3987538940809971E-2"/>
          <c:y val="3.1622929415418659E-2"/>
          <c:w val="0.91581438418328553"/>
          <c:h val="0.9001609108442489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Gimnazija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7881619937694704E-3"/>
                  <c:y val="-2.185792349726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3D-4376-8421-011390720F3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3D-4376-8421-011390720F3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Miestas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8691588785046728E-2"/>
                  <c:y val="-1.3661202185792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3D-4376-8421-011390720F3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1">
                  <c:v>6.48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3D-4376-8421-011390720F3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Šalis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4.6728971962616876E-2"/>
                  <c:y val="-1.3661202185792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3D-4376-8421-011390720F31}"/>
                </c:ext>
              </c:extLst>
            </c:dLbl>
            <c:dLbl>
              <c:idx val="2"/>
              <c:layout>
                <c:manualLayout>
                  <c:x val="1.246105919003115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3D-4376-8421-011390720F3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2">
                  <c:v>6.28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3D-4376-8421-011390720F3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Metinis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3">
                  <c:v>6.92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93D-4376-8421-011390720F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1488384"/>
        <c:axId val="131502464"/>
        <c:axId val="0"/>
      </c:bar3DChart>
      <c:catAx>
        <c:axId val="131488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1502464"/>
        <c:crosses val="autoZero"/>
        <c:auto val="1"/>
        <c:lblAlgn val="ctr"/>
        <c:lblOffset val="100"/>
        <c:noMultiLvlLbl val="0"/>
      </c:catAx>
      <c:valAx>
        <c:axId val="131502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1488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92738429050612214"/>
          <c:w val="0.99969963450830313"/>
          <c:h val="7.261563616023407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0831653543307084E-2"/>
          <c:y val="2.5105045420064365E-2"/>
          <c:w val="0.94499133858267714"/>
          <c:h val="0.686749027191709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2017 m.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2039128589861371E-2"/>
                  <c:y val="-1.6443989441318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20A-4BA6-B9FC-73CBFA4B1512}"/>
                </c:ext>
              </c:extLst>
            </c:dLbl>
            <c:dLbl>
              <c:idx val="2"/>
              <c:layout>
                <c:manualLayout>
                  <c:x val="1.0534237516128699E-2"/>
                  <c:y val="-2.1925319255091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0A-4BA6-B9FC-73CBFA4B1512}"/>
                </c:ext>
              </c:extLst>
            </c:dLbl>
            <c:dLbl>
              <c:idx val="3"/>
              <c:layout>
                <c:manualLayout>
                  <c:x val="6.0195642949306856E-3"/>
                  <c:y val="-2.1925319255091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20A-4BA6-B9FC-73CBFA4B1512}"/>
                </c:ext>
              </c:extLst>
            </c:dLbl>
            <c:spPr>
              <a:noFill/>
              <a:ln w="33396">
                <a:noFill/>
              </a:ln>
            </c:spPr>
            <c:txPr>
              <a:bodyPr/>
              <a:lstStyle/>
              <a:p>
                <a:pPr>
                  <a:defRPr sz="2104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 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19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0A-4BA6-B9FC-73CBFA4B151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2018 m.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9.0293464423960284E-3"/>
                  <c:y val="-1.6443989441318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0A-4BA6-B9FC-73CBFA4B1512}"/>
                </c:ext>
              </c:extLst>
            </c:dLbl>
            <c:dLbl>
              <c:idx val="1"/>
              <c:layout>
                <c:manualLayout>
                  <c:x val="4.5146732211980697E-3"/>
                  <c:y val="-2.1925319255091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0A-4BA6-B9FC-73CBFA4B1512}"/>
                </c:ext>
              </c:extLst>
            </c:dLbl>
            <c:dLbl>
              <c:idx val="2"/>
              <c:layout>
                <c:manualLayout>
                  <c:x val="0"/>
                  <c:y val="-1.9184654348205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20A-4BA6-B9FC-73CBFA4B1512}"/>
                </c:ext>
              </c:extLst>
            </c:dLbl>
            <c:dLbl>
              <c:idx val="3"/>
              <c:layout>
                <c:manualLayout>
                  <c:x val="1.2039128589861371E-2"/>
                  <c:y val="-1.0962659627545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0A-4BA6-B9FC-73CBFA4B1512}"/>
                </c:ext>
              </c:extLst>
            </c:dLbl>
            <c:spPr>
              <a:noFill/>
              <a:ln w="33396">
                <a:noFill/>
              </a:ln>
            </c:spPr>
            <c:txPr>
              <a:bodyPr/>
              <a:lstStyle/>
              <a:p>
                <a:pPr>
                  <a:defRPr sz="2104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 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20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20A-4BA6-B9FC-73CBFA4B1512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2019 m.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9.0293464423960284E-3"/>
                  <c:y val="-5.481329813772899E-3"/>
                </c:manualLayout>
              </c:layout>
              <c:spPr>
                <a:noFill/>
                <a:ln w="33396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367" b="0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20A-4BA6-B9FC-73CBFA4B1512}"/>
                </c:ext>
              </c:extLst>
            </c:dLbl>
            <c:dLbl>
              <c:idx val="1"/>
              <c:layout>
                <c:manualLayout>
                  <c:x val="5.9574469415859038E-3"/>
                  <c:y val="-3.74911954731890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20A-4BA6-B9FC-73CBFA4B1512}"/>
                </c:ext>
              </c:extLst>
            </c:dLbl>
            <c:dLbl>
              <c:idx val="2"/>
              <c:layout>
                <c:manualLayout>
                  <c:x val="1.0534237516128699E-2"/>
                  <c:y val="-5.4813298137728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20A-4BA6-B9FC-73CBFA4B1512}"/>
                </c:ext>
              </c:extLst>
            </c:dLbl>
            <c:dLbl>
              <c:idx val="3"/>
              <c:layout>
                <c:manualLayout>
                  <c:x val="2.3473101375505991E-2"/>
                  <c:y val="-1.3703324534432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20A-4BA6-B9FC-73CBFA4B1512}"/>
                </c:ext>
              </c:extLst>
            </c:dLbl>
            <c:spPr>
              <a:noFill/>
              <a:ln w="33396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367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Nepatenkinamas ,,1-3" </c:v>
                </c:pt>
                <c:pt idx="1">
                  <c:v>Patenkinamas ,,4-5"</c:v>
                </c:pt>
                <c:pt idx="2">
                  <c:v>Pagrindinis ,,6-8"</c:v>
                </c:pt>
                <c:pt idx="3">
                  <c:v>Aukštesnysis ,,9-10"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1</c:v>
                </c:pt>
                <c:pt idx="1">
                  <c:v>8</c:v>
                </c:pt>
                <c:pt idx="2">
                  <c:v>32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20A-4BA6-B9FC-73CBFA4B15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1565824"/>
        <c:axId val="131584000"/>
        <c:axId val="0"/>
      </c:bar3DChart>
      <c:catAx>
        <c:axId val="131565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578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31584000"/>
        <c:crosses val="autoZero"/>
        <c:auto val="1"/>
        <c:lblAlgn val="ctr"/>
        <c:lblOffset val="100"/>
        <c:noMultiLvlLbl val="0"/>
      </c:catAx>
      <c:valAx>
        <c:axId val="13158400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31565824"/>
        <c:crosses val="autoZero"/>
        <c:crossBetween val="between"/>
      </c:valAx>
      <c:spPr>
        <a:noFill/>
        <a:ln w="33396">
          <a:noFill/>
        </a:ln>
      </c:spPr>
    </c:plotArea>
    <c:legend>
      <c:legendPos val="r"/>
      <c:layout>
        <c:manualLayout>
          <c:xMode val="edge"/>
          <c:yMode val="edge"/>
          <c:x val="7.4925682672506419E-2"/>
          <c:y val="0.88614306875055016"/>
          <c:w val="0.83026617968233518"/>
          <c:h val="0.11385693124944968"/>
        </c:manualLayout>
      </c:layout>
      <c:overlay val="0"/>
      <c:txPr>
        <a:bodyPr/>
        <a:lstStyle/>
        <a:p>
          <a:pPr>
            <a:defRPr sz="1841" b="1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/>
          </p:nvPr>
        </p:nvSpPr>
        <p:spPr>
          <a:xfrm>
            <a:off x="685800" y="152400"/>
            <a:ext cx="7696200" cy="5334000"/>
          </a:xfrm>
        </p:spPr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3" name="Datos vietos rezervavimo ženklas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Poraštės vietos rezervavimo ženklas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kaidrės numerio vietos rezervavimo ženklas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52D9D-EA6E-41FF-8E9E-3AF11A5D3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3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45AAA8-36EF-4C38-AA20-07059822EC97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523782-E5D3-43A3-ACB2-1BA706A3E3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PUPP REZULTATAI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2019 m.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66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ntraštė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558088" cy="11334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altLang="lt-LT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Lietuvių kalbos PP rezultatai pagal lygius</a:t>
            </a:r>
          </a:p>
        </p:txBody>
      </p:sp>
      <p:graphicFrame>
        <p:nvGraphicFramePr>
          <p:cNvPr id="2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1695190"/>
              </p:ext>
            </p:extLst>
          </p:nvPr>
        </p:nvGraphicFramePr>
        <p:xfrm>
          <a:off x="196850" y="1608138"/>
          <a:ext cx="8439149" cy="4633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396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Antraštė 1"/>
          <p:cNvSpPr>
            <a:spLocks noGrp="1"/>
          </p:cNvSpPr>
          <p:nvPr>
            <p:ph type="title"/>
          </p:nvPr>
        </p:nvSpPr>
        <p:spPr>
          <a:xfrm>
            <a:off x="285750" y="71437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Lietuvi</a:t>
            </a:r>
            <a:r>
              <a:rPr lang="lt-LT" alt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ų</a:t>
            </a:r>
            <a:r>
              <a:rPr lang="en-US" alt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kalbos</a:t>
            </a:r>
            <a:r>
              <a:rPr lang="en-US" alt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lt-LT" alt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ų </a:t>
            </a:r>
            <a:r>
              <a:rPr lang="en-US" alt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palyginimas</a:t>
            </a:r>
            <a:endParaRPr lang="lt-LT" altLang="en-US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608114"/>
              </p:ext>
            </p:extLst>
          </p:nvPr>
        </p:nvGraphicFramePr>
        <p:xfrm>
          <a:off x="269874" y="1985963"/>
          <a:ext cx="8442325" cy="4529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6285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ntraštė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401050" cy="795338"/>
          </a:xfrm>
        </p:spPr>
        <p:txBody>
          <a:bodyPr>
            <a:normAutofit fontScale="90000"/>
          </a:bodyPr>
          <a:lstStyle/>
          <a:p>
            <a:pPr algn="ctr"/>
            <a:r>
              <a:rPr lang="lt-LT" alt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Lietuvių kalbos PP ir metinio įvertinimo palyginimas </a:t>
            </a:r>
            <a:r>
              <a:rPr lang="lt-LT" sz="3600" dirty="0">
                <a:solidFill>
                  <a:schemeClr val="tx1"/>
                </a:solidFill>
              </a:rPr>
              <a:t>(%)</a:t>
            </a:r>
            <a:endParaRPr lang="lt-LT" alt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558132"/>
              </p:ext>
            </p:extLst>
          </p:nvPr>
        </p:nvGraphicFramePr>
        <p:xfrm>
          <a:off x="336550" y="1765300"/>
          <a:ext cx="8313738" cy="4827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811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536357091"/>
              </p:ext>
            </p:extLst>
          </p:nvPr>
        </p:nvGraphicFramePr>
        <p:xfrm>
          <a:off x="152400" y="1768475"/>
          <a:ext cx="8715375" cy="463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913"/>
            <a:ext cx="8786813" cy="13112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altLang="lt-LT" b="1" dirty="0" smtClean="0">
                <a:solidFill>
                  <a:schemeClr val="tx1"/>
                </a:solidFill>
                <a:latin typeface="Times New Roman" pitchFamily="18" charset="0"/>
              </a:rPr>
              <a:t>Matematika </a:t>
            </a:r>
            <a:br>
              <a:rPr lang="lt-LT" altLang="lt-LT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lt-LT" altLang="lt-LT" b="1" dirty="0" smtClean="0">
                <a:solidFill>
                  <a:schemeClr val="tx1"/>
                </a:solidFill>
                <a:latin typeface="Times New Roman" pitchFamily="18" charset="0"/>
              </a:rPr>
              <a:t>(pasiekimų patikrinimo vidurkis)</a:t>
            </a:r>
            <a:endParaRPr lang="en-US" altLang="lt-LT" b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66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Matematikos</a:t>
            </a:r>
            <a:r>
              <a:rPr lang="lt-LT" dirty="0" smtClean="0"/>
              <a:t> </a:t>
            </a:r>
            <a:r>
              <a:rPr lang="lt-LT" dirty="0" smtClean="0">
                <a:solidFill>
                  <a:schemeClr val="tx1"/>
                </a:solidFill>
              </a:rPr>
              <a:t>pupp </a:t>
            </a:r>
            <a:r>
              <a:rPr lang="lt-LT" dirty="0">
                <a:solidFill>
                  <a:schemeClr val="tx1"/>
                </a:solidFill>
              </a:rPr>
              <a:t>rezultatų </a:t>
            </a:r>
            <a:r>
              <a:rPr lang="lt-LT" dirty="0" smtClean="0">
                <a:solidFill>
                  <a:schemeClr val="tx1"/>
                </a:solidFill>
              </a:rPr>
              <a:t>palyginimas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67130402"/>
              </p:ext>
            </p:extLst>
          </p:nvPr>
        </p:nvGraphicFramePr>
        <p:xfrm>
          <a:off x="457200" y="1600200"/>
          <a:ext cx="815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7279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ntraštė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501063" cy="8413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lt-LT" altLang="lt-LT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Matematikos PP rezultatai pagal lygius</a:t>
            </a:r>
          </a:p>
        </p:txBody>
      </p:sp>
      <p:graphicFrame>
        <p:nvGraphicFramePr>
          <p:cNvPr id="2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616525"/>
              </p:ext>
            </p:extLst>
          </p:nvPr>
        </p:nvGraphicFramePr>
        <p:xfrm>
          <a:off x="284163" y="1676400"/>
          <a:ext cx="8351837" cy="47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705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Antraštė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38213"/>
          </a:xfrm>
        </p:spPr>
        <p:txBody>
          <a:bodyPr>
            <a:normAutofit fontScale="90000"/>
          </a:bodyPr>
          <a:lstStyle/>
          <a:p>
            <a:pPr algn="ctr"/>
            <a:r>
              <a:rPr lang="lt-LT" altLang="en-US" sz="4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Matematikos rezultatų palyginimas</a:t>
            </a:r>
          </a:p>
        </p:txBody>
      </p:sp>
      <p:graphicFrame>
        <p:nvGraphicFramePr>
          <p:cNvPr id="2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73729"/>
              </p:ext>
            </p:extLst>
          </p:nvPr>
        </p:nvGraphicFramePr>
        <p:xfrm>
          <a:off x="152400" y="1985963"/>
          <a:ext cx="8686800" cy="4529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1182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ntraštė 1"/>
          <p:cNvSpPr>
            <a:spLocks noGrp="1"/>
          </p:cNvSpPr>
          <p:nvPr>
            <p:ph type="title"/>
          </p:nvPr>
        </p:nvSpPr>
        <p:spPr>
          <a:xfrm>
            <a:off x="152400" y="704850"/>
            <a:ext cx="8705850" cy="795338"/>
          </a:xfrm>
        </p:spPr>
        <p:txBody>
          <a:bodyPr>
            <a:normAutofit fontScale="90000"/>
          </a:bodyPr>
          <a:lstStyle/>
          <a:p>
            <a:pPr algn="ctr"/>
            <a:r>
              <a:rPr lang="lt-LT" alt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Matematikos PP ir metinio </a:t>
            </a:r>
            <a:br>
              <a:rPr lang="lt-LT" alt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t-LT" alt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įvertinimo palyginimas </a:t>
            </a:r>
            <a:r>
              <a:rPr lang="lt-LT" sz="3600" dirty="0">
                <a:solidFill>
                  <a:schemeClr val="tx1"/>
                </a:solidFill>
              </a:rPr>
              <a:t>(%)</a:t>
            </a:r>
            <a:endParaRPr lang="lt-LT" alt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6578469"/>
              </p:ext>
            </p:extLst>
          </p:nvPr>
        </p:nvGraphicFramePr>
        <p:xfrm>
          <a:off x="336550" y="1765300"/>
          <a:ext cx="8313738" cy="4827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811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Antraštė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29650" cy="8572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lt-LT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lt-LT" altLang="lt-LT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endras </a:t>
            </a:r>
            <a:r>
              <a:rPr lang="en-US" altLang="lt-LT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lt-LT" altLang="lt-LT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 pasiskirstymas   pagal lygius</a:t>
            </a:r>
          </a:p>
        </p:txBody>
      </p:sp>
      <p:graphicFrame>
        <p:nvGraphicFramePr>
          <p:cNvPr id="2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5907102"/>
              </p:ext>
            </p:extLst>
          </p:nvPr>
        </p:nvGraphicFramePr>
        <p:xfrm>
          <a:off x="279400" y="1122363"/>
          <a:ext cx="8585200" cy="5399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7263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>
                <a:solidFill>
                  <a:schemeClr val="tx1"/>
                </a:solidFill>
              </a:rPr>
              <a:t>PUPP PALYGINIMAS SU METINIU ĮVERTINIMU (%)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10536090"/>
              </p:ext>
            </p:extLst>
          </p:nvPr>
        </p:nvGraphicFramePr>
        <p:xfrm>
          <a:off x="457200" y="1600200"/>
          <a:ext cx="8229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333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Antraštė 1"/>
          <p:cNvSpPr>
            <a:spLocks noGrp="1"/>
          </p:cNvSpPr>
          <p:nvPr>
            <p:ph type="title"/>
          </p:nvPr>
        </p:nvSpPr>
        <p:spPr>
          <a:xfrm>
            <a:off x="285750" y="500063"/>
            <a:ext cx="8572500" cy="719137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Gerai</a:t>
            </a:r>
            <a:r>
              <a:rPr lang="en-US" alt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t-LT" alt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išlaikiusių mokinių skaičius</a:t>
            </a:r>
          </a:p>
        </p:txBody>
      </p:sp>
      <p:graphicFrame>
        <p:nvGraphicFramePr>
          <p:cNvPr id="2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736792"/>
              </p:ext>
            </p:extLst>
          </p:nvPr>
        </p:nvGraphicFramePr>
        <p:xfrm>
          <a:off x="265113" y="1985963"/>
          <a:ext cx="8370887" cy="4606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5842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86800" cy="762000"/>
          </a:xfrm>
        </p:spPr>
        <p:txBody>
          <a:bodyPr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 ir metinio įvertinimo atitikimo palyginimas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61933883"/>
              </p:ext>
            </p:extLst>
          </p:nvPr>
        </p:nvGraphicFramePr>
        <p:xfrm>
          <a:off x="76200" y="1295400"/>
          <a:ext cx="8763000" cy="5178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5403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654410762"/>
              </p:ext>
            </p:extLst>
          </p:nvPr>
        </p:nvGraphicFramePr>
        <p:xfrm>
          <a:off x="228600" y="1836738"/>
          <a:ext cx="8347075" cy="4545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8858250" cy="129698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lt-LT" altLang="lt-LT" sz="4000" b="1" smtClean="0">
                <a:solidFill>
                  <a:schemeClr val="tx1"/>
                </a:solidFill>
                <a:latin typeface="Times New Roman" pitchFamily="18" charset="0"/>
              </a:rPr>
              <a:t>Vokiečių kalba</a:t>
            </a:r>
            <a:r>
              <a:rPr lang="en-US" altLang="lt-LT" sz="4000" b="1" smtClean="0">
                <a:solidFill>
                  <a:schemeClr val="tx1"/>
                </a:solidFill>
                <a:latin typeface="Times New Roman" pitchFamily="18" charset="0"/>
              </a:rPr>
              <a:t> (gimtoji)</a:t>
            </a:r>
            <a:r>
              <a:rPr lang="lt-LT" altLang="lt-LT" sz="4000" b="1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br>
              <a:rPr lang="lt-LT" altLang="lt-LT" sz="4000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lt-LT" altLang="lt-LT" sz="4000" b="1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en-US" altLang="lt-LT" sz="4000" b="1" smtClean="0">
                <a:solidFill>
                  <a:schemeClr val="tx1"/>
                </a:solidFill>
                <a:latin typeface="Times New Roman" pitchFamily="18" charset="0"/>
              </a:rPr>
              <a:t>pasiekim</a:t>
            </a:r>
            <a:r>
              <a:rPr lang="lt-LT" altLang="lt-LT" sz="4000" b="1" smtClean="0">
                <a:solidFill>
                  <a:schemeClr val="tx1"/>
                </a:solidFill>
                <a:latin typeface="Times New Roman" pitchFamily="18" charset="0"/>
              </a:rPr>
              <a:t>ų </a:t>
            </a:r>
            <a:r>
              <a:rPr lang="en-US" altLang="lt-LT" sz="4000" b="1" smtClean="0">
                <a:solidFill>
                  <a:schemeClr val="tx1"/>
                </a:solidFill>
                <a:latin typeface="Times New Roman" pitchFamily="18" charset="0"/>
              </a:rPr>
              <a:t>patikrinimo</a:t>
            </a:r>
            <a:r>
              <a:rPr lang="lt-LT" altLang="lt-LT" sz="4000" b="1" smtClean="0">
                <a:solidFill>
                  <a:schemeClr val="tx1"/>
                </a:solidFill>
                <a:latin typeface="Times New Roman" pitchFamily="18" charset="0"/>
              </a:rPr>
              <a:t> vidurkis)</a:t>
            </a:r>
            <a:endParaRPr lang="en-US" altLang="lt-LT" sz="4000" b="1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48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86836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Vokie</a:t>
            </a:r>
            <a:r>
              <a:rPr lang="lt-LT" dirty="0" smtClean="0">
                <a:solidFill>
                  <a:schemeClr val="tx1"/>
                </a:solidFill>
              </a:rPr>
              <a:t>čių kalbos pupp rezultatų palyginimas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15700067"/>
              </p:ext>
            </p:extLst>
          </p:nvPr>
        </p:nvGraphicFramePr>
        <p:xfrm>
          <a:off x="152400" y="1295400"/>
          <a:ext cx="8610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5222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ntraštė 1"/>
          <p:cNvSpPr>
            <a:spLocks noGrp="1"/>
          </p:cNvSpPr>
          <p:nvPr>
            <p:ph type="title"/>
          </p:nvPr>
        </p:nvSpPr>
        <p:spPr>
          <a:xfrm>
            <a:off x="500063" y="152400"/>
            <a:ext cx="8286750" cy="9191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lt-LT" altLang="lt-LT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Vokiečių kalbos PP rezultatai pagal lygius</a:t>
            </a:r>
          </a:p>
        </p:txBody>
      </p:sp>
      <p:graphicFrame>
        <p:nvGraphicFramePr>
          <p:cNvPr id="2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893435"/>
              </p:ext>
            </p:extLst>
          </p:nvPr>
        </p:nvGraphicFramePr>
        <p:xfrm>
          <a:off x="250825" y="1479550"/>
          <a:ext cx="8613775" cy="462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840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lt-LT" alt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Vokiečių kalbos rezultatų palyginimas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03869271"/>
              </p:ext>
            </p:extLst>
          </p:nvPr>
        </p:nvGraphicFramePr>
        <p:xfrm>
          <a:off x="152400" y="1676400"/>
          <a:ext cx="86868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1523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ntraštė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401050" cy="795338"/>
          </a:xfrm>
        </p:spPr>
        <p:txBody>
          <a:bodyPr>
            <a:normAutofit fontScale="90000"/>
          </a:bodyPr>
          <a:lstStyle/>
          <a:p>
            <a:pPr algn="ctr"/>
            <a:r>
              <a:rPr lang="lt-LT" alt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Vokiečių kalbos PP ir metinio įvertinimo palyginimas </a:t>
            </a:r>
            <a:r>
              <a:rPr lang="lt-LT" sz="3600" dirty="0" smtClean="0">
                <a:solidFill>
                  <a:schemeClr val="tx1"/>
                </a:solidFill>
              </a:rPr>
              <a:t>(%)</a:t>
            </a:r>
            <a:endParaRPr lang="lt-LT" alt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8010558"/>
              </p:ext>
            </p:extLst>
          </p:nvPr>
        </p:nvGraphicFramePr>
        <p:xfrm>
          <a:off x="336550" y="1765300"/>
          <a:ext cx="8313738" cy="4827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974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500511383"/>
              </p:ext>
            </p:extLst>
          </p:nvPr>
        </p:nvGraphicFramePr>
        <p:xfrm>
          <a:off x="336550" y="1765300"/>
          <a:ext cx="8399463" cy="4624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85750"/>
            <a:ext cx="8929688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altLang="lt-LT" sz="4000" b="1" dirty="0" smtClean="0">
                <a:solidFill>
                  <a:schemeClr val="tx1"/>
                </a:solidFill>
                <a:latin typeface="Times New Roman" pitchFamily="18" charset="0"/>
              </a:rPr>
              <a:t>Lietuvių kalba (valstybinė)</a:t>
            </a:r>
            <a:br>
              <a:rPr lang="lt-LT" altLang="lt-LT" sz="40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lt-LT" altLang="lt-LT" sz="4000" b="1" dirty="0" smtClean="0">
                <a:solidFill>
                  <a:schemeClr val="tx1"/>
                </a:solidFill>
                <a:latin typeface="Times New Roman" pitchFamily="18" charset="0"/>
              </a:rPr>
              <a:t> (pasiekimų patikrinimo vidurkis)</a:t>
            </a:r>
            <a:endParaRPr lang="en-US" altLang="lt-LT" sz="4000" b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00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Lietuvių kalbos </a:t>
            </a:r>
            <a:r>
              <a:rPr lang="lt-LT" dirty="0">
                <a:solidFill>
                  <a:schemeClr val="tx1"/>
                </a:solidFill>
              </a:rPr>
              <a:t>pupp rezultatų palyginimas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308178"/>
              </p:ext>
            </p:extLst>
          </p:nvPr>
        </p:nvGraphicFramePr>
        <p:xfrm>
          <a:off x="457200" y="1600200"/>
          <a:ext cx="815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7670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1350</TotalTime>
  <Words>135</Words>
  <Application>Microsoft Office PowerPoint</Application>
  <PresentationFormat>Demonstracija ekrane (4:3)</PresentationFormat>
  <Paragraphs>41</Paragraphs>
  <Slides>20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20</vt:i4>
      </vt:variant>
    </vt:vector>
  </HeadingPairs>
  <TitlesOfParts>
    <vt:vector size="26" baseType="lpstr">
      <vt:lpstr>Century Schoolbook</vt:lpstr>
      <vt:lpstr>Comic Sans MS</vt:lpstr>
      <vt:lpstr>Times New Roman</vt:lpstr>
      <vt:lpstr>Wingdings</vt:lpstr>
      <vt:lpstr>Wingdings 2</vt:lpstr>
      <vt:lpstr>Oriel</vt:lpstr>
      <vt:lpstr>PUPP REZULTATAI</vt:lpstr>
      <vt:lpstr>Gerai išlaikiusių mokinių skaičius</vt:lpstr>
      <vt:lpstr>Vokiečių kalba (gimtoji)  (pasiekimų patikrinimo vidurkis)</vt:lpstr>
      <vt:lpstr>Vokiečių kalbos pupp rezultatų palyginimas</vt:lpstr>
      <vt:lpstr>Vokiečių kalbos PP rezultatai pagal lygius</vt:lpstr>
      <vt:lpstr>Vokiečių kalbos rezultatų palyginimas</vt:lpstr>
      <vt:lpstr>Vokiečių kalbos PP ir metinio įvertinimo palyginimas (%)</vt:lpstr>
      <vt:lpstr>Lietuvių kalba (valstybinė)  (pasiekimų patikrinimo vidurkis)</vt:lpstr>
      <vt:lpstr>Lietuvių kalbos pupp rezultatų palyginimas</vt:lpstr>
      <vt:lpstr>Lietuvių kalbos PP rezultatai pagal lygius</vt:lpstr>
      <vt:lpstr>Lietuvių kalbos rezultatų palyginimas</vt:lpstr>
      <vt:lpstr>Lietuvių kalbos PP ir metinio įvertinimo palyginimas (%)</vt:lpstr>
      <vt:lpstr>Matematika  (pasiekimų patikrinimo vidurkis)</vt:lpstr>
      <vt:lpstr>Matematikos pupp rezultatų palyginimas</vt:lpstr>
      <vt:lpstr>Matematikos PP rezultatai pagal lygius</vt:lpstr>
      <vt:lpstr>Matematikos rezultatų palyginimas</vt:lpstr>
      <vt:lpstr>Matematikos PP ir metinio  įvertinimo palyginimas (%)</vt:lpstr>
      <vt:lpstr>Bendras PP pasiskirstymas   pagal lygius</vt:lpstr>
      <vt:lpstr>PUPP PALYGINIMAS SU METINIU ĮVERTINIMU (%)</vt:lpstr>
      <vt:lpstr>PP ir metinio įvertinimo atitikimo palyginimas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– IV klasių I pusmečio rezultatai</dc:title>
  <dc:creator>Mindele</dc:creator>
  <cp:lastModifiedBy>„Windows“ vartotojas</cp:lastModifiedBy>
  <cp:revision>113</cp:revision>
  <dcterms:created xsi:type="dcterms:W3CDTF">2016-01-30T21:21:27Z</dcterms:created>
  <dcterms:modified xsi:type="dcterms:W3CDTF">2019-09-19T06:35:43Z</dcterms:modified>
</cp:coreProperties>
</file>